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8" r:id="rId4"/>
    <p:sldId id="259" r:id="rId5"/>
    <p:sldId id="263" r:id="rId6"/>
    <p:sldId id="262" r:id="rId7"/>
    <p:sldId id="261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66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4" r:id="rId28"/>
    <p:sldId id="285" r:id="rId29"/>
    <p:sldId id="287" r:id="rId30"/>
    <p:sldId id="286" r:id="rId31"/>
    <p:sldId id="288" r:id="rId32"/>
    <p:sldId id="289" r:id="rId33"/>
    <p:sldId id="291" r:id="rId34"/>
    <p:sldId id="294" r:id="rId35"/>
    <p:sldId id="295" r:id="rId36"/>
    <p:sldId id="296" r:id="rId37"/>
    <p:sldId id="297" r:id="rId38"/>
    <p:sldId id="293" r:id="rId3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76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tIns="0" rIns="18288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182AFC-28E3-4B75-B47F-36E24D0ED116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5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CD0A35-A9D8-4B3A-AB51-0FD44CF0D9B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E29505-5A83-4DFA-80F0-EC22D9103BFA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961BA0-7D2A-4620-8F27-E83399E9637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6C8EB-F0BF-4D29-BD7A-345CED0C225E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C77147-0C99-4871-A5EE-57103B2D2BE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9CCE80-C7EA-4378-B618-A110D7C88D93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5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769987-9E41-4B29-A4B5-BDA08FD474F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tIns="0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30FB39-627B-41DD-9D49-8615711A8CB3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1ACEEC-6374-4F7A-A9ED-1579124008D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C247AF-6215-4730-A62E-0BBE07335552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6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C97034-CEA0-4BEB-919F-D17F159F9EB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B84E56-5144-485F-9C58-56A777C4F0CE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8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BC4FC0-E7C2-4913-B4EE-0820336AE74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85DEF-148E-43BB-B8EF-E43645CD7DE4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4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091DE7-182C-4C89-B7B9-1756802FC41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E0985F-072D-4769-8A68-912857CE4F94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3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243430-557B-462D-829F-4CAF31694A5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6918BA-B36A-4601-ACA7-1F9BA8694124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6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CA1E46-BB6E-49E4-AFEE-5DB34108E0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nip and Round Single Corner Rectangle 8"/>
          <p:cNvSpPr/>
          <p:nvPr/>
        </p:nvSpPr>
        <p:spPr>
          <a:xfrm rot="420000" flipV="1">
            <a:off x="3165475" y="1108075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6" name="Right Triangle 11"/>
          <p:cNvSpPr/>
          <p:nvPr/>
        </p:nvSpPr>
        <p:spPr>
          <a:xfrm rot="420000" flipV="1">
            <a:off x="8004175" y="5359400"/>
            <a:ext cx="155575" cy="155575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7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8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lIns="45720" rIns="45720" bIns="45720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F8A931-C036-4D67-AFC7-867A2E3EE2C9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5AFC31-228F-4C69-8BC8-D6DD0BAE1E7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938"/>
            <a:ext cx="9163050" cy="104140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938"/>
            <a:ext cx="4762500" cy="6381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1028" name="Title Placeholder 8"/>
          <p:cNvSpPr>
            <a:spLocks noGrp="1"/>
          </p:cNvSpPr>
          <p:nvPr>
            <p:ph type="title"/>
          </p:nvPr>
        </p:nvSpPr>
        <p:spPr bwMode="auto">
          <a:xfrm>
            <a:off x="457200" y="7048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9" name="Text Placeholder 29"/>
          <p:cNvSpPr>
            <a:spLocks noGrp="1"/>
          </p:cNvSpPr>
          <p:nvPr>
            <p:ph type="body" idx="1"/>
          </p:nvPr>
        </p:nvSpPr>
        <p:spPr bwMode="auto">
          <a:xfrm>
            <a:off x="457200" y="1935163"/>
            <a:ext cx="8229600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2">
                    <a:shade val="9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4E47AD27-BF7A-483E-8F46-17828083FE14}" type="datetimeFigureOut">
              <a:rPr lang="en-US"/>
              <a:pPr>
                <a:defRPr/>
              </a:pPr>
              <a:t>5/4/2016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2">
                    <a:shade val="9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chemeClr val="tx2">
                    <a:shade val="90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EEC77BC-CE0B-48F8-A093-D94EFB54D71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grpSp>
        <p:nvGrpSpPr>
          <p:cNvPr id="1033" name="Group 1"/>
          <p:cNvGrpSpPr>
            <a:grpSpLocks/>
          </p:cNvGrpSpPr>
          <p:nvPr/>
        </p:nvGrpSpPr>
        <p:grpSpPr bwMode="auto">
          <a:xfrm>
            <a:off x="-19050" y="203200"/>
            <a:ext cx="9180513" cy="647700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n-lt"/>
                <a:cs typeface="+mn-cs"/>
              </a:endParaRPr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latin typeface="+mn-lt"/>
                <a:cs typeface="+mn-cs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0" r:id="rId2"/>
    <p:sldLayoutId id="2147483769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70" r:id="rId9"/>
    <p:sldLayoutId id="2147483766" r:id="rId10"/>
    <p:sldLayoutId id="2147483767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5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9pPr>
    </p:titleStyle>
    <p:bodyStyle>
      <a:lvl1pPr marL="273050" indent="-273050" algn="l" rtl="0" eaLnBrk="0" fontAlgn="base" hangingPunct="0">
        <a:spcBef>
          <a:spcPct val="20000"/>
        </a:spcBef>
        <a:spcAft>
          <a:spcPct val="0"/>
        </a:spcAft>
        <a:buClr>
          <a:srgbClr val="E66C7D"/>
        </a:buClr>
        <a:buSzPct val="95000"/>
        <a:buFont typeface="Wingdings 2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460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063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 2" pitchFamily="18" charset="2"/>
        <a:buChar char="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7450" indent="-209550" algn="l" rtl="0" eaLnBrk="0" fontAlgn="base" hangingPunct="0">
        <a:spcBef>
          <a:spcPct val="20000"/>
        </a:spcBef>
        <a:spcAft>
          <a:spcPct val="0"/>
        </a:spcAft>
        <a:buClr>
          <a:srgbClr val="E66C7D"/>
        </a:buClr>
        <a:buSzPct val="65000"/>
        <a:buFont typeface="Wingdings 2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209550" algn="l" rtl="0" eaLnBrk="0" fontAlgn="base" hangingPunct="0">
        <a:spcBef>
          <a:spcPct val="20000"/>
        </a:spcBef>
        <a:spcAft>
          <a:spcPct val="0"/>
        </a:spcAft>
        <a:buClr>
          <a:srgbClr val="6BB76D"/>
        </a:buClr>
        <a:buSzPct val="65000"/>
        <a:buFont typeface="Wingdings 2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TextBox 5"/>
          <p:cNvSpPr txBox="1">
            <a:spLocks noChangeArrowheads="1"/>
          </p:cNvSpPr>
          <p:nvPr/>
        </p:nvSpPr>
        <p:spPr bwMode="auto">
          <a:xfrm>
            <a:off x="2286000" y="533400"/>
            <a:ext cx="4953000" cy="369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>
              <a:latin typeface="Constantia" pitchFamily="18" charset="0"/>
            </a:endParaRPr>
          </a:p>
        </p:txBody>
      </p:sp>
      <p:sp>
        <p:nvSpPr>
          <p:cNvPr id="13314" name="TextBox 6"/>
          <p:cNvSpPr txBox="1">
            <a:spLocks noChangeArrowheads="1"/>
          </p:cNvSpPr>
          <p:nvPr/>
        </p:nvSpPr>
        <p:spPr bwMode="auto">
          <a:xfrm>
            <a:off x="1219200" y="1533525"/>
            <a:ext cx="8458200" cy="532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600">
                <a:latin typeface="Constantia" pitchFamily="18" charset="0"/>
              </a:rPr>
              <a:t>	         </a:t>
            </a:r>
            <a:r>
              <a:rPr lang="en-US" sz="4000">
                <a:latin typeface="Constantia" pitchFamily="18" charset="0"/>
              </a:rPr>
              <a:t>Project    </a:t>
            </a:r>
          </a:p>
          <a:p>
            <a:endParaRPr lang="en-US" sz="4000">
              <a:latin typeface="Constantia" pitchFamily="18" charset="0"/>
            </a:endParaRPr>
          </a:p>
          <a:p>
            <a:r>
              <a:rPr lang="en-US" sz="4000">
                <a:latin typeface="Constantia" pitchFamily="18" charset="0"/>
              </a:rPr>
              <a:t>		    on  </a:t>
            </a:r>
          </a:p>
          <a:p>
            <a:endParaRPr lang="en-US" sz="4000">
              <a:latin typeface="Constantia" pitchFamily="18" charset="0"/>
            </a:endParaRPr>
          </a:p>
          <a:p>
            <a:r>
              <a:rPr lang="en-US" sz="4000">
                <a:latin typeface="Constantia" pitchFamily="18" charset="0"/>
              </a:rPr>
              <a:t>Library   Management   System</a:t>
            </a:r>
          </a:p>
          <a:p>
            <a:r>
              <a:rPr lang="en-US" sz="4000">
                <a:latin typeface="Constantia" pitchFamily="18" charset="0"/>
              </a:rPr>
              <a:t>	</a:t>
            </a:r>
            <a:endParaRPr lang="en-US" sz="2800">
              <a:latin typeface="Constantia" pitchFamily="18" charset="0"/>
            </a:endParaRPr>
          </a:p>
          <a:p>
            <a:r>
              <a:rPr lang="en-US" sz="2800">
                <a:latin typeface="Constantia" pitchFamily="18" charset="0"/>
              </a:rPr>
              <a:t>       (Database Management System)</a:t>
            </a:r>
            <a:endParaRPr lang="en-US" sz="4000">
              <a:latin typeface="Constantia" pitchFamily="18" charset="0"/>
            </a:endParaRPr>
          </a:p>
          <a:p>
            <a:endParaRPr lang="en-US" sz="3600">
              <a:latin typeface="Constantia" pitchFamily="18" charset="0"/>
            </a:endParaRPr>
          </a:p>
          <a:p>
            <a:r>
              <a:rPr lang="en-US" sz="2400">
                <a:latin typeface="Constantia" pitchFamily="18" charset="0"/>
              </a:rPr>
              <a:t>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extBox 2"/>
          <p:cNvSpPr txBox="1">
            <a:spLocks noChangeArrowheads="1"/>
          </p:cNvSpPr>
          <p:nvPr/>
        </p:nvSpPr>
        <p:spPr bwMode="auto">
          <a:xfrm>
            <a:off x="838200" y="1447800"/>
            <a:ext cx="6400800" cy="76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Member  Table :</a:t>
            </a:r>
          </a:p>
        </p:txBody>
      </p:sp>
      <p:graphicFrame>
        <p:nvGraphicFramePr>
          <p:cNvPr id="22581" name="Group 53"/>
          <p:cNvGraphicFramePr>
            <a:graphicFrameLocks noGrp="1"/>
          </p:cNvGraphicFramePr>
          <p:nvPr/>
        </p:nvGraphicFramePr>
        <p:xfrm>
          <a:off x="990600" y="3048000"/>
          <a:ext cx="7239000" cy="2125663"/>
        </p:xfrm>
        <a:graphic>
          <a:graphicData uri="http://schemas.openxmlformats.org/drawingml/2006/table">
            <a:tbl>
              <a:tblPr/>
              <a:tblGrid>
                <a:gridCol w="904875"/>
                <a:gridCol w="904875"/>
                <a:gridCol w="1206500"/>
                <a:gridCol w="904875"/>
                <a:gridCol w="979488"/>
                <a:gridCol w="1206500"/>
                <a:gridCol w="1131887"/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Mem     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Password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Email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Book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Shelf No.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Issued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 date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Box 1"/>
          <p:cNvSpPr txBox="1">
            <a:spLocks noChangeArrowheads="1"/>
          </p:cNvSpPr>
          <p:nvPr/>
        </p:nvSpPr>
        <p:spPr bwMode="auto">
          <a:xfrm>
            <a:off x="990600" y="1447800"/>
            <a:ext cx="7010400" cy="307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Book  Table :</a:t>
            </a:r>
          </a:p>
          <a:p>
            <a:endParaRPr lang="en-US" sz="4400">
              <a:latin typeface="Constantia" pitchFamily="18" charset="0"/>
            </a:endParaRPr>
          </a:p>
          <a:p>
            <a:endParaRPr lang="en-US" sz="4400">
              <a:latin typeface="Constantia" pitchFamily="18" charset="0"/>
            </a:endParaRPr>
          </a:p>
          <a:p>
            <a:endParaRPr lang="en-US" sz="4400">
              <a:latin typeface="Constantia" pitchFamily="18" charset="0"/>
            </a:endParaRPr>
          </a:p>
          <a:p>
            <a:endParaRPr lang="en-US">
              <a:latin typeface="Constantia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219200" y="2819400"/>
          <a:ext cx="6629400" cy="15589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666"/>
                <a:gridCol w="1063978"/>
                <a:gridCol w="1391355"/>
                <a:gridCol w="1703388"/>
                <a:gridCol w="1243013"/>
              </a:tblGrid>
              <a:tr h="389890">
                <a:tc>
                  <a:txBody>
                    <a:bodyPr/>
                    <a:lstStyle/>
                    <a:p>
                      <a:r>
                        <a:rPr lang="en-US" dirty="0" smtClean="0"/>
                        <a:t>Book</a:t>
                      </a:r>
                      <a:r>
                        <a:rPr lang="en-US" baseline="0" dirty="0" smtClean="0"/>
                        <a:t>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Title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Author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Availability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Shelf no.</a:t>
                      </a:r>
                      <a:endParaRPr lang="en-US" dirty="0"/>
                    </a:p>
                  </a:txBody>
                  <a:tcPr/>
                </a:tc>
              </a:tr>
              <a:tr h="3898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98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98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3657600"/>
            <a:ext cx="8305800" cy="19812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6700" dirty="0" smtClean="0">
                <a:latin typeface="Comic Sans MS" pitchFamily="66" charset="0"/>
              </a:rPr>
              <a:t>Tables  After</a:t>
            </a:r>
            <a:br>
              <a:rPr lang="en-US" sz="6700" dirty="0" smtClean="0">
                <a:latin typeface="Comic Sans MS" pitchFamily="66" charset="0"/>
              </a:rPr>
            </a:br>
            <a:r>
              <a:rPr lang="en-US" sz="6700" dirty="0" smtClean="0">
                <a:latin typeface="Comic Sans MS" pitchFamily="66" charset="0"/>
              </a:rPr>
              <a:t>  2- NF form </a:t>
            </a:r>
            <a:r>
              <a:rPr lang="en-US" sz="6700" dirty="0" smtClean="0"/>
              <a:t>:</a:t>
            </a:r>
            <a:br>
              <a:rPr lang="en-US" sz="6700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Box 2"/>
          <p:cNvSpPr txBox="1">
            <a:spLocks noChangeArrowheads="1"/>
          </p:cNvSpPr>
          <p:nvPr/>
        </p:nvSpPr>
        <p:spPr bwMode="auto">
          <a:xfrm>
            <a:off x="838200" y="1447800"/>
            <a:ext cx="6400800" cy="76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Member  Table :</a:t>
            </a:r>
          </a:p>
        </p:txBody>
      </p:sp>
      <p:graphicFrame>
        <p:nvGraphicFramePr>
          <p:cNvPr id="25635" name="Group 35"/>
          <p:cNvGraphicFramePr>
            <a:graphicFrameLocks noGrp="1"/>
          </p:cNvGraphicFramePr>
          <p:nvPr/>
        </p:nvGraphicFramePr>
        <p:xfrm>
          <a:off x="1371600" y="2743200"/>
          <a:ext cx="6096000" cy="1857375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  <a:gridCol w="1524000"/>
                <a:gridCol w="1524000"/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Mem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Password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Email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extBox 1"/>
          <p:cNvSpPr txBox="1">
            <a:spLocks noChangeArrowheads="1"/>
          </p:cNvSpPr>
          <p:nvPr/>
        </p:nvSpPr>
        <p:spPr bwMode="auto">
          <a:xfrm>
            <a:off x="990600" y="1447800"/>
            <a:ext cx="7010400" cy="307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Book  Table :</a:t>
            </a:r>
          </a:p>
          <a:p>
            <a:endParaRPr lang="en-US" sz="4400">
              <a:latin typeface="Constantia" pitchFamily="18" charset="0"/>
            </a:endParaRPr>
          </a:p>
          <a:p>
            <a:endParaRPr lang="en-US" sz="4400">
              <a:latin typeface="Constantia" pitchFamily="18" charset="0"/>
            </a:endParaRPr>
          </a:p>
          <a:p>
            <a:endParaRPr lang="en-US" sz="4400">
              <a:latin typeface="Constantia" pitchFamily="18" charset="0"/>
            </a:endParaRPr>
          </a:p>
          <a:p>
            <a:endParaRPr lang="en-US">
              <a:latin typeface="Constantia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219200" y="2819400"/>
          <a:ext cx="6629400" cy="15589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666"/>
                <a:gridCol w="1063978"/>
                <a:gridCol w="1391355"/>
                <a:gridCol w="1703388"/>
                <a:gridCol w="1243013"/>
              </a:tblGrid>
              <a:tr h="389890">
                <a:tc>
                  <a:txBody>
                    <a:bodyPr/>
                    <a:lstStyle/>
                    <a:p>
                      <a:r>
                        <a:rPr lang="en-US" dirty="0" smtClean="0"/>
                        <a:t>Book</a:t>
                      </a:r>
                      <a:r>
                        <a:rPr lang="en-US" baseline="0" dirty="0" smtClean="0"/>
                        <a:t>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Title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Author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Availability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Shelf no.</a:t>
                      </a:r>
                      <a:endParaRPr lang="en-US" dirty="0"/>
                    </a:p>
                  </a:txBody>
                  <a:tcPr/>
                </a:tc>
              </a:tr>
              <a:tr h="3898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98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98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extBox 3"/>
          <p:cNvSpPr txBox="1">
            <a:spLocks noChangeArrowheads="1"/>
          </p:cNvSpPr>
          <p:nvPr/>
        </p:nvSpPr>
        <p:spPr bwMode="auto">
          <a:xfrm>
            <a:off x="990600" y="1600200"/>
            <a:ext cx="6477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Issued_By  Table : -</a:t>
            </a:r>
          </a:p>
        </p:txBody>
      </p:sp>
      <p:graphicFrame>
        <p:nvGraphicFramePr>
          <p:cNvPr id="27677" name="Group 29"/>
          <p:cNvGraphicFramePr>
            <a:graphicFrameLocks noGrp="1"/>
          </p:cNvGraphicFramePr>
          <p:nvPr/>
        </p:nvGraphicFramePr>
        <p:xfrm>
          <a:off x="1676400" y="3048000"/>
          <a:ext cx="5715000" cy="1857375"/>
        </p:xfrm>
        <a:graphic>
          <a:graphicData uri="http://schemas.openxmlformats.org/drawingml/2006/table">
            <a:tbl>
              <a:tblPr/>
              <a:tblGrid>
                <a:gridCol w="1905000"/>
                <a:gridCol w="1905000"/>
                <a:gridCol w="1905000"/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  Mem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    Book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 Due  date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3657600"/>
            <a:ext cx="8305800" cy="19812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6700" dirty="0" smtClean="0">
                <a:latin typeface="Comic Sans MS" pitchFamily="66" charset="0"/>
              </a:rPr>
              <a:t>Tables  After</a:t>
            </a:r>
            <a:br>
              <a:rPr lang="en-US" sz="6700" dirty="0" smtClean="0">
                <a:latin typeface="Comic Sans MS" pitchFamily="66" charset="0"/>
              </a:rPr>
            </a:br>
            <a:r>
              <a:rPr lang="en-US" sz="6700" dirty="0" smtClean="0">
                <a:latin typeface="Comic Sans MS" pitchFamily="66" charset="0"/>
              </a:rPr>
              <a:t>  3- NF form </a:t>
            </a:r>
            <a:r>
              <a:rPr lang="en-US" sz="6700" dirty="0" smtClean="0"/>
              <a:t>:</a:t>
            </a:r>
            <a:br>
              <a:rPr lang="en-US" sz="6700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extBox 2"/>
          <p:cNvSpPr txBox="1">
            <a:spLocks noChangeArrowheads="1"/>
          </p:cNvSpPr>
          <p:nvPr/>
        </p:nvSpPr>
        <p:spPr bwMode="auto">
          <a:xfrm>
            <a:off x="838200" y="1447800"/>
            <a:ext cx="6400800" cy="76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Member  Table :</a:t>
            </a:r>
          </a:p>
        </p:txBody>
      </p:sp>
      <p:graphicFrame>
        <p:nvGraphicFramePr>
          <p:cNvPr id="29731" name="Group 35"/>
          <p:cNvGraphicFramePr>
            <a:graphicFrameLocks noGrp="1"/>
          </p:cNvGraphicFramePr>
          <p:nvPr/>
        </p:nvGraphicFramePr>
        <p:xfrm>
          <a:off x="1371600" y="2743200"/>
          <a:ext cx="6096000" cy="1857375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  <a:gridCol w="1524000"/>
                <a:gridCol w="1524000"/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Mem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Password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Email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extBox 3"/>
          <p:cNvSpPr txBox="1">
            <a:spLocks noChangeArrowheads="1"/>
          </p:cNvSpPr>
          <p:nvPr/>
        </p:nvSpPr>
        <p:spPr bwMode="auto">
          <a:xfrm>
            <a:off x="990600" y="1600200"/>
            <a:ext cx="6477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Issued_By  Table : -</a:t>
            </a:r>
          </a:p>
        </p:txBody>
      </p:sp>
      <p:graphicFrame>
        <p:nvGraphicFramePr>
          <p:cNvPr id="30751" name="Group 31"/>
          <p:cNvGraphicFramePr>
            <a:graphicFrameLocks noGrp="1"/>
          </p:cNvGraphicFramePr>
          <p:nvPr/>
        </p:nvGraphicFramePr>
        <p:xfrm>
          <a:off x="1676400" y="3048000"/>
          <a:ext cx="5715000" cy="1857375"/>
        </p:xfrm>
        <a:graphic>
          <a:graphicData uri="http://schemas.openxmlformats.org/drawingml/2006/table">
            <a:tbl>
              <a:tblPr/>
              <a:tblGrid>
                <a:gridCol w="1905000"/>
                <a:gridCol w="1905000"/>
                <a:gridCol w="1905000"/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  Mem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    Book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 Issue  date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extBox 3"/>
          <p:cNvSpPr txBox="1">
            <a:spLocks noChangeArrowheads="1"/>
          </p:cNvSpPr>
          <p:nvPr/>
        </p:nvSpPr>
        <p:spPr bwMode="auto">
          <a:xfrm>
            <a:off x="990600" y="1600200"/>
            <a:ext cx="6477000" cy="76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Book  Table : -</a:t>
            </a:r>
          </a:p>
        </p:txBody>
      </p:sp>
      <p:graphicFrame>
        <p:nvGraphicFramePr>
          <p:cNvPr id="31779" name="Group 35"/>
          <p:cNvGraphicFramePr>
            <a:graphicFrameLocks noGrp="1"/>
          </p:cNvGraphicFramePr>
          <p:nvPr/>
        </p:nvGraphicFramePr>
        <p:xfrm>
          <a:off x="1447800" y="3124200"/>
          <a:ext cx="6096000" cy="1857375"/>
        </p:xfrm>
        <a:graphic>
          <a:graphicData uri="http://schemas.openxmlformats.org/drawingml/2006/table">
            <a:tbl>
              <a:tblPr/>
              <a:tblGrid>
                <a:gridCol w="1524000"/>
                <a:gridCol w="1600200"/>
                <a:gridCol w="1524000"/>
                <a:gridCol w="1447800"/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Book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Availibility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 Shelf  No.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 Title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219200"/>
            <a:ext cx="8305800" cy="19812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Technologies used: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14338" name="TextBox 2"/>
          <p:cNvSpPr txBox="1">
            <a:spLocks noChangeArrowheads="1"/>
          </p:cNvSpPr>
          <p:nvPr/>
        </p:nvSpPr>
        <p:spPr bwMode="auto">
          <a:xfrm>
            <a:off x="685800" y="2286000"/>
            <a:ext cx="6781800" cy="4664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latin typeface="Constantia" pitchFamily="18" charset="0"/>
              </a:rPr>
              <a:t>-&gt; </a:t>
            </a:r>
            <a:r>
              <a:rPr lang="en-US" sz="2000" b="1">
                <a:latin typeface="Constantia" pitchFamily="18" charset="0"/>
              </a:rPr>
              <a:t>Backend:</a:t>
            </a:r>
          </a:p>
          <a:p>
            <a:r>
              <a:rPr lang="en-US" sz="2000">
                <a:latin typeface="Constantia" pitchFamily="18" charset="0"/>
              </a:rPr>
              <a:t>	(1) Mysql  for  database</a:t>
            </a:r>
          </a:p>
          <a:p>
            <a:r>
              <a:rPr lang="en-US" sz="2000">
                <a:latin typeface="Constantia" pitchFamily="18" charset="0"/>
              </a:rPr>
              <a:t>	(2) Php  for  connection</a:t>
            </a:r>
          </a:p>
          <a:p>
            <a:r>
              <a:rPr lang="en-US" sz="2000">
                <a:latin typeface="Constantia" pitchFamily="18" charset="0"/>
              </a:rPr>
              <a:t>	(3) Hosting  using  Xamp  server</a:t>
            </a:r>
          </a:p>
          <a:p>
            <a:r>
              <a:rPr lang="en-US" sz="2000">
                <a:latin typeface="Constantia" pitchFamily="18" charset="0"/>
              </a:rPr>
              <a:t>	(4) Ajax</a:t>
            </a:r>
          </a:p>
          <a:p>
            <a:endParaRPr lang="en-US" sz="2000">
              <a:latin typeface="Constantia" pitchFamily="18" charset="0"/>
            </a:endParaRPr>
          </a:p>
          <a:p>
            <a:r>
              <a:rPr lang="en-US" sz="2000">
                <a:latin typeface="Constantia" pitchFamily="18" charset="0"/>
              </a:rPr>
              <a:t>-&gt; </a:t>
            </a:r>
            <a:r>
              <a:rPr lang="en-US" sz="2000" b="1">
                <a:latin typeface="Constantia" pitchFamily="18" charset="0"/>
              </a:rPr>
              <a:t>Front-end:</a:t>
            </a:r>
            <a:r>
              <a:rPr lang="en-US" sz="2000">
                <a:latin typeface="Constantia" pitchFamily="18" charset="0"/>
              </a:rPr>
              <a:t>	</a:t>
            </a:r>
          </a:p>
          <a:p>
            <a:r>
              <a:rPr lang="en-US" sz="2000">
                <a:latin typeface="Constantia" pitchFamily="18" charset="0"/>
              </a:rPr>
              <a:t> 	(1) Html/CSS for designing.</a:t>
            </a:r>
          </a:p>
          <a:p>
            <a:r>
              <a:rPr lang="en-US" sz="2000">
                <a:latin typeface="Constantia" pitchFamily="18" charset="0"/>
              </a:rPr>
              <a:t>	(2) JavaScript</a:t>
            </a:r>
          </a:p>
          <a:p>
            <a:r>
              <a:rPr lang="en-US" sz="2000">
                <a:latin typeface="Constantia" pitchFamily="18" charset="0"/>
              </a:rPr>
              <a:t>	</a:t>
            </a:r>
          </a:p>
          <a:p>
            <a:r>
              <a:rPr lang="en-US" sz="2000" b="1">
                <a:latin typeface="Constantia" pitchFamily="18" charset="0"/>
              </a:rPr>
              <a:t>-&gt; Other:</a:t>
            </a:r>
          </a:p>
          <a:p>
            <a:r>
              <a:rPr lang="en-US" sz="2000">
                <a:latin typeface="Constantia" pitchFamily="18" charset="0"/>
              </a:rPr>
              <a:t>	(1) Powerpoint ppt</a:t>
            </a:r>
          </a:p>
          <a:p>
            <a:r>
              <a:rPr lang="en-US" sz="2000">
                <a:latin typeface="Constantia" pitchFamily="18" charset="0"/>
              </a:rPr>
              <a:t>	(2) Star uml</a:t>
            </a:r>
          </a:p>
          <a:p>
            <a:r>
              <a:rPr lang="en-US" sz="2000">
                <a:latin typeface="Constantia" pitchFamily="18" charset="0"/>
              </a:rPr>
              <a:t>	(3) Notepad++</a:t>
            </a:r>
          </a:p>
          <a:p>
            <a:endParaRPr lang="en-US" sz="2000">
              <a:latin typeface="Constant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extBox 3"/>
          <p:cNvSpPr txBox="1">
            <a:spLocks noChangeArrowheads="1"/>
          </p:cNvSpPr>
          <p:nvPr/>
        </p:nvSpPr>
        <p:spPr bwMode="auto">
          <a:xfrm>
            <a:off x="990600" y="1600200"/>
            <a:ext cx="6477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Book_detail  Table : -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905000" y="2819400"/>
          <a:ext cx="5334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7000"/>
                <a:gridCol w="2667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           Title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        Author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590800"/>
            <a:ext cx="83058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6000" dirty="0" smtClean="0">
                <a:latin typeface="Comic Sans MS" pitchFamily="66" charset="0"/>
              </a:rPr>
              <a:t>	Details  of  the  </a:t>
            </a:r>
            <a:br>
              <a:rPr lang="en-US" sz="6000" dirty="0" smtClean="0">
                <a:latin typeface="Comic Sans MS" pitchFamily="66" charset="0"/>
              </a:rPr>
            </a:br>
            <a:r>
              <a:rPr lang="en-US" sz="6000" dirty="0" smtClean="0">
                <a:latin typeface="Comic Sans MS" pitchFamily="66" charset="0"/>
              </a:rPr>
              <a:t>  Website  Created</a:t>
            </a:r>
            <a:endParaRPr lang="en-US" sz="6000" dirty="0">
              <a:latin typeface="Comic Sans MS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362200"/>
            <a:ext cx="81534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 smtClean="0">
                <a:latin typeface="Berlin Sans FB" pitchFamily="34" charset="0"/>
              </a:rPr>
              <a:t>Home Page :</a:t>
            </a:r>
            <a:endParaRPr lang="en-US" sz="8000" dirty="0">
              <a:latin typeface="Berlin Sans FB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850"/>
            <a:ext cx="83058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5842" name="Picture 2" descr="Screenshot (44)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362200"/>
            <a:ext cx="81534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 smtClean="0">
                <a:latin typeface="Berlin Sans FB" pitchFamily="34" charset="0"/>
              </a:rPr>
              <a:t>Login  Form :</a:t>
            </a:r>
            <a:endParaRPr lang="en-US" sz="8000" dirty="0">
              <a:latin typeface="Berlin Sans FB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2362200"/>
            <a:ext cx="81534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sz="8000" dirty="0">
              <a:latin typeface="Berlin Sans FB" pitchFamily="34" charset="0"/>
            </a:endParaRPr>
          </a:p>
        </p:txBody>
      </p:sp>
      <p:pic>
        <p:nvPicPr>
          <p:cNvPr id="37890" name="Picture 2" descr="Screenshot (45)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590800"/>
            <a:ext cx="81534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 smtClean="0">
                <a:latin typeface="Berlin Sans FB" pitchFamily="34" charset="0"/>
              </a:rPr>
              <a:t>Member  Account :</a:t>
            </a:r>
            <a:endParaRPr lang="en-US" sz="8000" dirty="0">
              <a:latin typeface="Berlin Sans FB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850"/>
            <a:ext cx="83058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39938" name="Picture 2" descr="Screenshot (46)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850"/>
            <a:ext cx="83058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0962" name="Picture 2" descr="Screenshot (47)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667000"/>
            <a:ext cx="81534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 smtClean="0">
                <a:latin typeface="Berlin Sans FB" pitchFamily="34" charset="0"/>
              </a:rPr>
              <a:t>Book  Search :</a:t>
            </a:r>
            <a:endParaRPr lang="en-US" sz="8000" dirty="0">
              <a:latin typeface="Berlin Sans FB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219200"/>
            <a:ext cx="8305800" cy="19812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Basic  Features: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15362" name="TextBox 2"/>
          <p:cNvSpPr txBox="1">
            <a:spLocks noChangeArrowheads="1"/>
          </p:cNvSpPr>
          <p:nvPr/>
        </p:nvSpPr>
        <p:spPr bwMode="auto">
          <a:xfrm>
            <a:off x="838200" y="2286000"/>
            <a:ext cx="6781800" cy="3662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 b="1">
                <a:latin typeface="Constantia" pitchFamily="18" charset="0"/>
              </a:rPr>
              <a:t>-&gt; Functional Requirements for Members</a:t>
            </a:r>
          </a:p>
          <a:p>
            <a:r>
              <a:rPr lang="en-US" sz="1600">
                <a:latin typeface="Constantia" pitchFamily="18" charset="0"/>
              </a:rPr>
              <a:t>	</a:t>
            </a:r>
          </a:p>
          <a:p>
            <a:r>
              <a:rPr lang="en-US" sz="1600">
                <a:latin typeface="Constantia" pitchFamily="18" charset="0"/>
              </a:rPr>
              <a:t>	</a:t>
            </a:r>
            <a:r>
              <a:rPr lang="en-US" sz="2000">
                <a:latin typeface="Constantia" pitchFamily="18" charset="0"/>
              </a:rPr>
              <a:t>Login</a:t>
            </a:r>
          </a:p>
          <a:p>
            <a:r>
              <a:rPr lang="en-US" sz="2000">
                <a:latin typeface="Constantia" pitchFamily="18" charset="0"/>
              </a:rPr>
              <a:t>	Check the book availability</a:t>
            </a:r>
          </a:p>
          <a:p>
            <a:r>
              <a:rPr lang="en-US" sz="2000">
                <a:latin typeface="Constantia" pitchFamily="18" charset="0"/>
              </a:rPr>
              <a:t>	Search the books</a:t>
            </a:r>
          </a:p>
          <a:p>
            <a:r>
              <a:rPr lang="en-US" sz="2000">
                <a:latin typeface="Constantia" pitchFamily="18" charset="0"/>
              </a:rPr>
              <a:t>	View issued books</a:t>
            </a:r>
          </a:p>
          <a:p>
            <a:r>
              <a:rPr lang="en-US" sz="2000">
                <a:latin typeface="Constantia" pitchFamily="18" charset="0"/>
              </a:rPr>
              <a:t>	Change of password</a:t>
            </a:r>
          </a:p>
          <a:p>
            <a:endParaRPr lang="en-US" sz="1600">
              <a:latin typeface="Constantia" pitchFamily="18" charset="0"/>
            </a:endParaRPr>
          </a:p>
          <a:p>
            <a:r>
              <a:rPr lang="en-US" sz="1600">
                <a:latin typeface="Constantia" pitchFamily="18" charset="0"/>
              </a:rPr>
              <a:t>-&gt; </a:t>
            </a:r>
            <a:r>
              <a:rPr lang="en-US" sz="2000" b="1">
                <a:latin typeface="Constantia" pitchFamily="18" charset="0"/>
              </a:rPr>
              <a:t>Functional Requirements for Library staff</a:t>
            </a:r>
          </a:p>
          <a:p>
            <a:r>
              <a:rPr lang="en-US" sz="1600">
                <a:latin typeface="Constantia" pitchFamily="18" charset="0"/>
              </a:rPr>
              <a:t>	</a:t>
            </a:r>
            <a:r>
              <a:rPr lang="en-US" sz="2000">
                <a:latin typeface="Constantia" pitchFamily="18" charset="0"/>
              </a:rPr>
              <a:t>Issue book,</a:t>
            </a:r>
          </a:p>
          <a:p>
            <a:r>
              <a:rPr lang="en-US" sz="2000">
                <a:latin typeface="Constantia" pitchFamily="18" charset="0"/>
              </a:rPr>
              <a:t>	Receive book</a:t>
            </a:r>
          </a:p>
          <a:p>
            <a:r>
              <a:rPr lang="en-US" sz="2000">
                <a:latin typeface="Constantia" pitchFamily="18" charset="0"/>
              </a:rPr>
              <a:t>	Check status of members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850"/>
            <a:ext cx="83058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43010" name="Picture 2" descr="Screenshot (48)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590800"/>
            <a:ext cx="81534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 smtClean="0">
                <a:latin typeface="Berlin Sans FB" pitchFamily="34" charset="0"/>
              </a:rPr>
              <a:t>Admin  Account :</a:t>
            </a:r>
            <a:endParaRPr lang="en-US" sz="8000" dirty="0">
              <a:latin typeface="Berlin Sans FB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590800"/>
            <a:ext cx="81534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 smtClean="0">
                <a:latin typeface="Berlin Sans FB" pitchFamily="34" charset="0"/>
              </a:rPr>
              <a:t>   </a:t>
            </a:r>
            <a:endParaRPr lang="en-US" sz="8000" dirty="0">
              <a:latin typeface="Berlin Sans FB" pitchFamily="34" charset="0"/>
            </a:endParaRPr>
          </a:p>
        </p:txBody>
      </p:sp>
      <p:pic>
        <p:nvPicPr>
          <p:cNvPr id="45058" name="Picture 2" descr="Screenshot (49)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48000"/>
            <a:ext cx="79248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 smtClean="0">
                <a:latin typeface="Berlin Sans FB" pitchFamily="34" charset="0"/>
              </a:rPr>
              <a:t>  Database in      Xampp  Server</a:t>
            </a:r>
            <a:endParaRPr lang="en-US" sz="8000" dirty="0">
              <a:latin typeface="Berlin Sans FB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Book Table :</a:t>
            </a:r>
          </a:p>
        </p:txBody>
      </p:sp>
      <p:pic>
        <p:nvPicPr>
          <p:cNvPr id="51206" name="Picture 6" descr="Screenshot 2016-05-04 1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685800" y="1905000"/>
            <a:ext cx="7807325" cy="4389438"/>
          </a:xfr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Book_detail table:</a:t>
            </a:r>
          </a:p>
        </p:txBody>
      </p:sp>
      <p:pic>
        <p:nvPicPr>
          <p:cNvPr id="53254" name="Picture 6" descr="Screenshot 2016-05-04 1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685800" y="1752600"/>
            <a:ext cx="7807325" cy="4541838"/>
          </a:xfr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0" name="Rectang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Issued_by table:</a:t>
            </a:r>
          </a:p>
        </p:txBody>
      </p:sp>
      <p:pic>
        <p:nvPicPr>
          <p:cNvPr id="55302" name="Picture 6" descr="Screenshot 2016-05-04 1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668338" y="1935163"/>
            <a:ext cx="7807325" cy="4389437"/>
          </a:xfr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8" name="Rectang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Member:</a:t>
            </a:r>
          </a:p>
        </p:txBody>
      </p:sp>
      <p:pic>
        <p:nvPicPr>
          <p:cNvPr id="57350" name="Picture 6" descr="Screenshot 2016-05-04 1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685800" y="1828800"/>
            <a:ext cx="7807325" cy="4465638"/>
          </a:xfr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3048000"/>
            <a:ext cx="7924800" cy="11430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8000" dirty="0" smtClean="0">
                <a:latin typeface="Berlin Sans FB" pitchFamily="34" charset="0"/>
              </a:rPr>
              <a:t>  Thank  You…</a:t>
            </a:r>
            <a:endParaRPr lang="en-US" sz="8000" dirty="0">
              <a:latin typeface="Berlin Sans FB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1" descr="ER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219200"/>
            <a:ext cx="8305800" cy="19812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Database  Construction: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17410" name="TextBox 2"/>
          <p:cNvSpPr txBox="1">
            <a:spLocks noChangeArrowheads="1"/>
          </p:cNvSpPr>
          <p:nvPr/>
        </p:nvSpPr>
        <p:spPr bwMode="auto">
          <a:xfrm>
            <a:off x="381000" y="2286000"/>
            <a:ext cx="8305800" cy="405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endParaRPr lang="en-US" sz="2000" b="1">
              <a:latin typeface="Constantia" pitchFamily="18" charset="0"/>
            </a:endParaRPr>
          </a:p>
          <a:p>
            <a:pPr>
              <a:buFont typeface="Wingdings" pitchFamily="2" charset="2"/>
              <a:buChar char="§"/>
            </a:pPr>
            <a:r>
              <a:rPr lang="en-US" sz="1600">
                <a:latin typeface="Constantia" pitchFamily="18" charset="0"/>
              </a:rPr>
              <a:t>   </a:t>
            </a:r>
            <a:r>
              <a:rPr lang="en-US" sz="2000">
                <a:latin typeface="Constantia" pitchFamily="18" charset="0"/>
              </a:rPr>
              <a:t>Tables  have  been constructed  using the procedure of</a:t>
            </a:r>
            <a:r>
              <a:rPr lang="en-US" sz="2000" b="1">
                <a:latin typeface="Constantia" pitchFamily="18" charset="0"/>
              </a:rPr>
              <a:t> Normalisation</a:t>
            </a:r>
            <a:r>
              <a:rPr lang="en-US" sz="2000">
                <a:latin typeface="Constantia" pitchFamily="18" charset="0"/>
              </a:rPr>
              <a:t>:</a:t>
            </a:r>
          </a:p>
          <a:p>
            <a:pPr>
              <a:buFont typeface="Wingdings" pitchFamily="2" charset="2"/>
              <a:buChar char="§"/>
            </a:pPr>
            <a:endParaRPr lang="en-US" sz="2000">
              <a:latin typeface="Constantia" pitchFamily="18" charset="0"/>
            </a:endParaRPr>
          </a:p>
          <a:p>
            <a:pPr lvl="1">
              <a:buFont typeface="Arial" charset="0"/>
              <a:buChar char="•"/>
            </a:pPr>
            <a:r>
              <a:rPr lang="en-US" sz="2000">
                <a:latin typeface="Constantia" pitchFamily="18" charset="0"/>
              </a:rPr>
              <a:t>   1 - NF form</a:t>
            </a:r>
          </a:p>
          <a:p>
            <a:pPr lvl="1"/>
            <a:endParaRPr lang="en-US" sz="2000">
              <a:latin typeface="Constantia" pitchFamily="18" charset="0"/>
            </a:endParaRPr>
          </a:p>
          <a:p>
            <a:pPr lvl="1">
              <a:buFont typeface="Arial" charset="0"/>
              <a:buChar char="•"/>
            </a:pPr>
            <a:r>
              <a:rPr lang="en-US" sz="2000">
                <a:latin typeface="Constantia" pitchFamily="18" charset="0"/>
              </a:rPr>
              <a:t>   2 - NF form</a:t>
            </a:r>
          </a:p>
          <a:p>
            <a:pPr lvl="1"/>
            <a:endParaRPr lang="en-US" sz="2000">
              <a:latin typeface="Constantia" pitchFamily="18" charset="0"/>
            </a:endParaRPr>
          </a:p>
          <a:p>
            <a:pPr lvl="1">
              <a:buFont typeface="Arial" charset="0"/>
              <a:buChar char="•"/>
            </a:pPr>
            <a:r>
              <a:rPr lang="en-US" sz="2000">
                <a:latin typeface="Constantia" pitchFamily="18" charset="0"/>
              </a:rPr>
              <a:t>   3 -  NF form</a:t>
            </a:r>
          </a:p>
          <a:p>
            <a:pPr lvl="1"/>
            <a:endParaRPr lang="en-US" sz="2000">
              <a:latin typeface="Constantia" pitchFamily="18" charset="0"/>
            </a:endParaRPr>
          </a:p>
          <a:p>
            <a:pPr lvl="1">
              <a:buFont typeface="Arial" charset="0"/>
              <a:buChar char="•"/>
            </a:pPr>
            <a:r>
              <a:rPr lang="en-US" sz="2000">
                <a:latin typeface="Constantia" pitchFamily="18" charset="0"/>
              </a:rPr>
              <a:t>   BCNF  form</a:t>
            </a:r>
          </a:p>
          <a:p>
            <a:pPr lvl="1"/>
            <a:endParaRPr lang="en-US" sz="2000">
              <a:latin typeface="Constantia" pitchFamily="18" charset="0"/>
            </a:endParaRPr>
          </a:p>
          <a:p>
            <a:r>
              <a:rPr lang="en-US" sz="2000">
                <a:latin typeface="Constantia" pitchFamily="18" charset="0"/>
              </a:rPr>
              <a:t>	</a:t>
            </a:r>
          </a:p>
          <a:p>
            <a:r>
              <a:rPr lang="en-US" sz="2000">
                <a:latin typeface="Constantia" pitchFamily="18" charset="0"/>
              </a:rPr>
              <a:t>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3657600"/>
            <a:ext cx="8305800" cy="19812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6700" dirty="0" smtClean="0">
                <a:latin typeface="Comic Sans MS" pitchFamily="66" charset="0"/>
              </a:rPr>
              <a:t>Tables  Before</a:t>
            </a:r>
            <a:br>
              <a:rPr lang="en-US" sz="6700" dirty="0" smtClean="0">
                <a:latin typeface="Comic Sans MS" pitchFamily="66" charset="0"/>
              </a:rPr>
            </a:br>
            <a:r>
              <a:rPr lang="en-US" sz="6700" dirty="0" smtClean="0">
                <a:latin typeface="Comic Sans MS" pitchFamily="66" charset="0"/>
              </a:rPr>
              <a:t>Normalisation </a:t>
            </a:r>
            <a:r>
              <a:rPr lang="en-US" sz="6700" dirty="0" smtClean="0"/>
              <a:t>:</a:t>
            </a:r>
            <a:br>
              <a:rPr lang="en-US" sz="6700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515" name="Group 59"/>
          <p:cNvGraphicFramePr>
            <a:graphicFrameLocks noGrp="1"/>
          </p:cNvGraphicFramePr>
          <p:nvPr/>
        </p:nvGraphicFramePr>
        <p:xfrm>
          <a:off x="228600" y="2667000"/>
          <a:ext cx="8686800" cy="2125663"/>
        </p:xfrm>
        <a:graphic>
          <a:graphicData uri="http://schemas.openxmlformats.org/drawingml/2006/table">
            <a:tbl>
              <a:tblPr/>
              <a:tblGrid>
                <a:gridCol w="788988"/>
                <a:gridCol w="862012"/>
                <a:gridCol w="1168400"/>
                <a:gridCol w="1128713"/>
                <a:gridCol w="1233487"/>
                <a:gridCol w="1219200"/>
                <a:gridCol w="1143000"/>
                <a:gridCol w="1143000"/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Mem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First 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Middle 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  Last        name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password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Email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Book id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onstantia" pitchFamily="18" charset="0"/>
                          <a:cs typeface="Arial" charset="0"/>
                        </a:rPr>
                        <a:t>Shelf no.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9E3CB"/>
                    </a:solidFill>
                  </a:tcPr>
                </a:tc>
              </a:tr>
              <a:tr h="3714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onstantia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CF1E7"/>
                    </a:solidFill>
                  </a:tcPr>
                </a:tc>
              </a:tr>
            </a:tbl>
          </a:graphicData>
        </a:graphic>
      </p:graphicFrame>
      <p:sp>
        <p:nvSpPr>
          <p:cNvPr id="19513" name="TextBox 2"/>
          <p:cNvSpPr txBox="1">
            <a:spLocks noChangeArrowheads="1"/>
          </p:cNvSpPr>
          <p:nvPr/>
        </p:nvSpPr>
        <p:spPr bwMode="auto">
          <a:xfrm>
            <a:off x="838200" y="1447800"/>
            <a:ext cx="6400800" cy="769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Member  Table :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Box 1"/>
          <p:cNvSpPr txBox="1">
            <a:spLocks noChangeArrowheads="1"/>
          </p:cNvSpPr>
          <p:nvPr/>
        </p:nvSpPr>
        <p:spPr bwMode="auto">
          <a:xfrm>
            <a:off x="990600" y="1447800"/>
            <a:ext cx="7010400" cy="3078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4400">
                <a:latin typeface="Constantia" pitchFamily="18" charset="0"/>
              </a:rPr>
              <a:t>Book  Table :</a:t>
            </a:r>
          </a:p>
          <a:p>
            <a:endParaRPr lang="en-US" sz="4400">
              <a:latin typeface="Constantia" pitchFamily="18" charset="0"/>
            </a:endParaRPr>
          </a:p>
          <a:p>
            <a:endParaRPr lang="en-US" sz="4400">
              <a:latin typeface="Constantia" pitchFamily="18" charset="0"/>
            </a:endParaRPr>
          </a:p>
          <a:p>
            <a:endParaRPr lang="en-US" sz="4400">
              <a:latin typeface="Constantia" pitchFamily="18" charset="0"/>
            </a:endParaRPr>
          </a:p>
          <a:p>
            <a:endParaRPr lang="en-US">
              <a:latin typeface="Constantia" pitchFamily="18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219200" y="2819400"/>
          <a:ext cx="6629400" cy="15589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666"/>
                <a:gridCol w="1063978"/>
                <a:gridCol w="1391355"/>
                <a:gridCol w="1703388"/>
                <a:gridCol w="1243013"/>
              </a:tblGrid>
              <a:tr h="389890">
                <a:tc>
                  <a:txBody>
                    <a:bodyPr/>
                    <a:lstStyle/>
                    <a:p>
                      <a:r>
                        <a:rPr lang="en-US" dirty="0" smtClean="0"/>
                        <a:t>Book</a:t>
                      </a:r>
                      <a:r>
                        <a:rPr lang="en-US" baseline="0" dirty="0" smtClean="0"/>
                        <a:t>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Title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 Author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  Availability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Shelf no.</a:t>
                      </a:r>
                      <a:endParaRPr lang="en-US" dirty="0"/>
                    </a:p>
                  </a:txBody>
                  <a:tcPr/>
                </a:tc>
              </a:tr>
              <a:tr h="3898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98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98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0" y="3657600"/>
            <a:ext cx="8305800" cy="19812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6700" dirty="0" smtClean="0">
                <a:latin typeface="Comic Sans MS" pitchFamily="66" charset="0"/>
              </a:rPr>
              <a:t>Tables  After</a:t>
            </a:r>
            <a:br>
              <a:rPr lang="en-US" sz="6700" dirty="0" smtClean="0">
                <a:latin typeface="Comic Sans MS" pitchFamily="66" charset="0"/>
              </a:rPr>
            </a:br>
            <a:r>
              <a:rPr lang="en-US" sz="6700" dirty="0" smtClean="0">
                <a:latin typeface="Comic Sans MS" pitchFamily="66" charset="0"/>
              </a:rPr>
              <a:t>  1- NF form </a:t>
            </a:r>
            <a:r>
              <a:rPr lang="en-US" sz="6700" dirty="0" smtClean="0"/>
              <a:t>:</a:t>
            </a:r>
            <a:br>
              <a:rPr lang="en-US" sz="6700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odule">
    <a:dk1>
      <a:sysClr val="windowText" lastClr="000000"/>
    </a:dk1>
    <a:lt1>
      <a:sysClr val="window" lastClr="FFFFFF"/>
    </a:lt1>
    <a:dk2>
      <a:srgbClr val="5A6378"/>
    </a:dk2>
    <a:lt2>
      <a:srgbClr val="D4D4D6"/>
    </a:lt2>
    <a:accent1>
      <a:srgbClr val="F0AD00"/>
    </a:accent1>
    <a:accent2>
      <a:srgbClr val="60B5CC"/>
    </a:accent2>
    <a:accent3>
      <a:srgbClr val="E66C7D"/>
    </a:accent3>
    <a:accent4>
      <a:srgbClr val="6BB76D"/>
    </a:accent4>
    <a:accent5>
      <a:srgbClr val="E88651"/>
    </a:accent5>
    <a:accent6>
      <a:srgbClr val="C64847"/>
    </a:accent6>
    <a:hlink>
      <a:srgbClr val="168BBA"/>
    </a:hlink>
    <a:folHlink>
      <a:srgbClr val="680000"/>
    </a:folHlink>
  </a:clrScheme>
</a:themeOverride>
</file>

<file path=ppt/theme/themeOverride2.xml><?xml version="1.0" encoding="utf-8"?>
<a:themeOverride xmlns:a="http://schemas.openxmlformats.org/drawingml/2006/main">
  <a:clrScheme name="Module">
    <a:dk1>
      <a:sysClr val="windowText" lastClr="000000"/>
    </a:dk1>
    <a:lt1>
      <a:sysClr val="window" lastClr="FFFFFF"/>
    </a:lt1>
    <a:dk2>
      <a:srgbClr val="5A6378"/>
    </a:dk2>
    <a:lt2>
      <a:srgbClr val="D4D4D6"/>
    </a:lt2>
    <a:accent1>
      <a:srgbClr val="F0AD00"/>
    </a:accent1>
    <a:accent2>
      <a:srgbClr val="60B5CC"/>
    </a:accent2>
    <a:accent3>
      <a:srgbClr val="E66C7D"/>
    </a:accent3>
    <a:accent4>
      <a:srgbClr val="6BB76D"/>
    </a:accent4>
    <a:accent5>
      <a:srgbClr val="E88651"/>
    </a:accent5>
    <a:accent6>
      <a:srgbClr val="C64847"/>
    </a:accent6>
    <a:hlink>
      <a:srgbClr val="168BBA"/>
    </a:hlink>
    <a:folHlink>
      <a:srgbClr val="6800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314</TotalTime>
  <Words>199</Words>
  <Application>Microsoft Office PowerPoint</Application>
  <PresentationFormat>On-screen Show (4:3)</PresentationFormat>
  <Paragraphs>123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Design Template</vt:lpstr>
      </vt:variant>
      <vt:variant>
        <vt:i4>4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Arial</vt:lpstr>
      <vt:lpstr>Calibri</vt:lpstr>
      <vt:lpstr>Constantia</vt:lpstr>
      <vt:lpstr>Wingdings 2</vt:lpstr>
      <vt:lpstr>Wingdings</vt:lpstr>
      <vt:lpstr>Berlin Sans FB</vt:lpstr>
      <vt:lpstr>Flow</vt:lpstr>
      <vt:lpstr>Flow</vt:lpstr>
      <vt:lpstr>Flow</vt:lpstr>
      <vt:lpstr>Flow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Book Table :</vt:lpstr>
      <vt:lpstr>Book_detail table:</vt:lpstr>
      <vt:lpstr>Issued_by table:</vt:lpstr>
      <vt:lpstr>Member:</vt:lpstr>
      <vt:lpstr>Slide 38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poojita</cp:lastModifiedBy>
  <cp:revision>30</cp:revision>
  <dcterms:created xsi:type="dcterms:W3CDTF">2016-04-05T19:57:05Z</dcterms:created>
  <dcterms:modified xsi:type="dcterms:W3CDTF">2016-05-04T06:43:49Z</dcterms:modified>
</cp:coreProperties>
</file>